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6" r:id="rId3"/>
    <p:sldId id="259" r:id="rId4"/>
    <p:sldId id="268" r:id="rId5"/>
    <p:sldId id="269" r:id="rId6"/>
    <p:sldId id="260" r:id="rId7"/>
    <p:sldId id="261" r:id="rId8"/>
    <p:sldId id="262" r:id="rId9"/>
    <p:sldId id="263" r:id="rId10"/>
    <p:sldId id="264" r:id="rId11"/>
    <p:sldId id="265" r:id="rId12"/>
  </p:sldIdLst>
  <p:sldSz cx="10693400" cy="7561263"/>
  <p:notesSz cx="9144000" cy="6858000"/>
  <p:defaultTextStyle>
    <a:defPPr>
      <a:defRPr lang="de-DE"/>
    </a:defPPr>
    <a:lvl1pPr marL="0" algn="l" defTabSz="99569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-1200" y="-84"/>
      </p:cViewPr>
      <p:guideLst>
        <p:guide orient="horz" pos="2382"/>
        <p:guide pos="336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7" d="100"/>
          <a:sy n="117" d="100"/>
        </p:scale>
        <p:origin x="-2400" y="-108"/>
      </p:cViewPr>
      <p:guideLst>
        <p:guide orient="horz" pos="2160"/>
        <p:guide pos="288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8880A6-AE10-4328-A057-B80CD0402544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4E51D2-2AA6-4123-A327-062B3ECB87FE}" type="slidenum">
              <a:rPr lang="de-DE" smtClean="0"/>
              <a:pPr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Notizenplatzhalter 7"/>
          <p:cNvSpPr>
            <a:spLocks noGrp="1"/>
          </p:cNvSpPr>
          <p:nvPr>
            <p:ph type="body" sz="quarter" idx="3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956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752725" y="514350"/>
            <a:ext cx="363855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2005" y="1237457"/>
            <a:ext cx="9089390" cy="2632440"/>
          </a:xfrm>
        </p:spPr>
        <p:txBody>
          <a:bodyPr anchor="b"/>
          <a:lstStyle>
            <a:lvl1pPr algn="ctr">
              <a:defRPr sz="65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675" y="3971414"/>
            <a:ext cx="8020050" cy="1825554"/>
          </a:xfrm>
        </p:spPr>
        <p:txBody>
          <a:bodyPr/>
          <a:lstStyle>
            <a:lvl1pPr marL="0" indent="0" algn="ctr">
              <a:buNone/>
              <a:defRPr sz="2600"/>
            </a:lvl1pPr>
            <a:lvl2pPr marL="497845" indent="0" algn="ctr">
              <a:buNone/>
              <a:defRPr sz="2200"/>
            </a:lvl2pPr>
            <a:lvl3pPr marL="995690" indent="0" algn="ctr">
              <a:buNone/>
              <a:defRPr sz="2000"/>
            </a:lvl3pPr>
            <a:lvl4pPr marL="1493535" indent="0" algn="ctr">
              <a:buNone/>
              <a:defRPr sz="1700"/>
            </a:lvl4pPr>
            <a:lvl5pPr marL="1991380" indent="0" algn="ctr">
              <a:buNone/>
              <a:defRPr sz="1700"/>
            </a:lvl5pPr>
            <a:lvl6pPr marL="2489225" indent="0" algn="ctr">
              <a:buNone/>
              <a:defRPr sz="1700"/>
            </a:lvl6pPr>
            <a:lvl7pPr marL="2987070" indent="0" algn="ctr">
              <a:buNone/>
              <a:defRPr sz="1700"/>
            </a:lvl7pPr>
            <a:lvl8pPr marL="3484916" indent="0" algn="ctr">
              <a:buNone/>
              <a:defRPr sz="1700"/>
            </a:lvl8pPr>
            <a:lvl9pPr marL="3982761" indent="0" algn="ctr">
              <a:buNone/>
              <a:defRPr sz="17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DF32E-5BC1-4D76-A573-A1F822BD8926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428379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DF32E-5BC1-4D76-A573-A1F822BD8926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31309426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2466" y="402567"/>
            <a:ext cx="2305764" cy="6407821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172" y="402567"/>
            <a:ext cx="6783626" cy="6407821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DF32E-5BC1-4D76-A573-A1F822BD8926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3548903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DF32E-5BC1-4D76-A573-A1F822BD8926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1070498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603" y="1885068"/>
            <a:ext cx="9223058" cy="3145275"/>
          </a:xfrm>
        </p:spPr>
        <p:txBody>
          <a:bodyPr anchor="b"/>
          <a:lstStyle>
            <a:lvl1pPr>
              <a:defRPr sz="65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603" y="5060098"/>
            <a:ext cx="9223058" cy="1654026"/>
          </a:xfrm>
        </p:spPr>
        <p:txBody>
          <a:bodyPr/>
          <a:lstStyle>
            <a:lvl1pPr marL="0" indent="0">
              <a:buNone/>
              <a:defRPr sz="2600">
                <a:solidFill>
                  <a:schemeClr val="tx1"/>
                </a:solidFill>
              </a:defRPr>
            </a:lvl1pPr>
            <a:lvl2pPr marL="497845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99569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3pPr>
            <a:lvl4pPr marL="1493535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4pPr>
            <a:lvl5pPr marL="199138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5pPr>
            <a:lvl6pPr marL="2489225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6pPr>
            <a:lvl7pPr marL="298707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7pPr>
            <a:lvl8pPr marL="3484916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8pPr>
            <a:lvl9pPr marL="3982761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DF32E-5BC1-4D76-A573-A1F822BD8926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357969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172" y="2012836"/>
            <a:ext cx="4544695" cy="4797552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3534" y="2012836"/>
            <a:ext cx="4544695" cy="4797552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DF32E-5BC1-4D76-A573-A1F822BD8926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2102433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565" y="402570"/>
            <a:ext cx="9223058" cy="146149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565" y="1853560"/>
            <a:ext cx="4523809" cy="908401"/>
          </a:xfrm>
        </p:spPr>
        <p:txBody>
          <a:bodyPr anchor="b"/>
          <a:lstStyle>
            <a:lvl1pPr marL="0" indent="0">
              <a:buNone/>
              <a:defRPr sz="2600" b="1"/>
            </a:lvl1pPr>
            <a:lvl2pPr marL="497845" indent="0">
              <a:buNone/>
              <a:defRPr sz="2200" b="1"/>
            </a:lvl2pPr>
            <a:lvl3pPr marL="995690" indent="0">
              <a:buNone/>
              <a:defRPr sz="2000" b="1"/>
            </a:lvl3pPr>
            <a:lvl4pPr marL="1493535" indent="0">
              <a:buNone/>
              <a:defRPr sz="1700" b="1"/>
            </a:lvl4pPr>
            <a:lvl5pPr marL="1991380" indent="0">
              <a:buNone/>
              <a:defRPr sz="1700" b="1"/>
            </a:lvl5pPr>
            <a:lvl6pPr marL="2489225" indent="0">
              <a:buNone/>
              <a:defRPr sz="1700" b="1"/>
            </a:lvl6pPr>
            <a:lvl7pPr marL="2987070" indent="0">
              <a:buNone/>
              <a:defRPr sz="1700" b="1"/>
            </a:lvl7pPr>
            <a:lvl8pPr marL="3484916" indent="0">
              <a:buNone/>
              <a:defRPr sz="1700" b="1"/>
            </a:lvl8pPr>
            <a:lvl9pPr marL="3982761" indent="0">
              <a:buNone/>
              <a:defRPr sz="17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565" y="2761961"/>
            <a:ext cx="4523809" cy="4062429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3534" y="1853560"/>
            <a:ext cx="4546088" cy="908401"/>
          </a:xfrm>
        </p:spPr>
        <p:txBody>
          <a:bodyPr anchor="b"/>
          <a:lstStyle>
            <a:lvl1pPr marL="0" indent="0">
              <a:buNone/>
              <a:defRPr sz="2600" b="1"/>
            </a:lvl1pPr>
            <a:lvl2pPr marL="497845" indent="0">
              <a:buNone/>
              <a:defRPr sz="2200" b="1"/>
            </a:lvl2pPr>
            <a:lvl3pPr marL="995690" indent="0">
              <a:buNone/>
              <a:defRPr sz="2000" b="1"/>
            </a:lvl3pPr>
            <a:lvl4pPr marL="1493535" indent="0">
              <a:buNone/>
              <a:defRPr sz="1700" b="1"/>
            </a:lvl4pPr>
            <a:lvl5pPr marL="1991380" indent="0">
              <a:buNone/>
              <a:defRPr sz="1700" b="1"/>
            </a:lvl5pPr>
            <a:lvl6pPr marL="2489225" indent="0">
              <a:buNone/>
              <a:defRPr sz="1700" b="1"/>
            </a:lvl6pPr>
            <a:lvl7pPr marL="2987070" indent="0">
              <a:buNone/>
              <a:defRPr sz="1700" b="1"/>
            </a:lvl7pPr>
            <a:lvl8pPr marL="3484916" indent="0">
              <a:buNone/>
              <a:defRPr sz="1700" b="1"/>
            </a:lvl8pPr>
            <a:lvl9pPr marL="3982761" indent="0">
              <a:buNone/>
              <a:defRPr sz="17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3534" y="2761961"/>
            <a:ext cx="4546088" cy="4062429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DF32E-5BC1-4D76-A573-A1F822BD8926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286000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DF32E-5BC1-4D76-A573-A1F822BD8926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2884406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DF32E-5BC1-4D76-A573-A1F822BD8926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862579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565" y="504084"/>
            <a:ext cx="3448900" cy="1764295"/>
          </a:xfrm>
        </p:spPr>
        <p:txBody>
          <a:bodyPr anchor="b"/>
          <a:lstStyle>
            <a:lvl1pPr>
              <a:defRPr sz="35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6088" y="1088684"/>
            <a:ext cx="5413534" cy="5373398"/>
          </a:xfrm>
        </p:spPr>
        <p:txBody>
          <a:bodyPr/>
          <a:lstStyle>
            <a:lvl1pPr>
              <a:defRPr sz="3500"/>
            </a:lvl1pPr>
            <a:lvl2pPr>
              <a:defRPr sz="3000"/>
            </a:lvl2pPr>
            <a:lvl3pPr>
              <a:defRPr sz="26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565" y="2268379"/>
            <a:ext cx="3448900" cy="4202453"/>
          </a:xfrm>
        </p:spPr>
        <p:txBody>
          <a:bodyPr/>
          <a:lstStyle>
            <a:lvl1pPr marL="0" indent="0">
              <a:buNone/>
              <a:defRPr sz="1700"/>
            </a:lvl1pPr>
            <a:lvl2pPr marL="497845" indent="0">
              <a:buNone/>
              <a:defRPr sz="1500"/>
            </a:lvl2pPr>
            <a:lvl3pPr marL="995690" indent="0">
              <a:buNone/>
              <a:defRPr sz="1300"/>
            </a:lvl3pPr>
            <a:lvl4pPr marL="1493535" indent="0">
              <a:buNone/>
              <a:defRPr sz="1100"/>
            </a:lvl4pPr>
            <a:lvl5pPr marL="1991380" indent="0">
              <a:buNone/>
              <a:defRPr sz="1100"/>
            </a:lvl5pPr>
            <a:lvl6pPr marL="2489225" indent="0">
              <a:buNone/>
              <a:defRPr sz="1100"/>
            </a:lvl6pPr>
            <a:lvl7pPr marL="2987070" indent="0">
              <a:buNone/>
              <a:defRPr sz="1100"/>
            </a:lvl7pPr>
            <a:lvl8pPr marL="3484916" indent="0">
              <a:buNone/>
              <a:defRPr sz="1100"/>
            </a:lvl8pPr>
            <a:lvl9pPr marL="3982761" indent="0">
              <a:buNone/>
              <a:defRPr sz="11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DF32E-5BC1-4D76-A573-A1F822BD8926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921381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565" y="504084"/>
            <a:ext cx="3448900" cy="1764295"/>
          </a:xfrm>
        </p:spPr>
        <p:txBody>
          <a:bodyPr anchor="b"/>
          <a:lstStyle>
            <a:lvl1pPr>
              <a:defRPr sz="35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6088" y="1088684"/>
            <a:ext cx="5413534" cy="5373398"/>
          </a:xfrm>
        </p:spPr>
        <p:txBody>
          <a:bodyPr anchor="t"/>
          <a:lstStyle>
            <a:lvl1pPr marL="0" indent="0">
              <a:buNone/>
              <a:defRPr sz="3500"/>
            </a:lvl1pPr>
            <a:lvl2pPr marL="497845" indent="0">
              <a:buNone/>
              <a:defRPr sz="3000"/>
            </a:lvl2pPr>
            <a:lvl3pPr marL="995690" indent="0">
              <a:buNone/>
              <a:defRPr sz="2600"/>
            </a:lvl3pPr>
            <a:lvl4pPr marL="1493535" indent="0">
              <a:buNone/>
              <a:defRPr sz="2200"/>
            </a:lvl4pPr>
            <a:lvl5pPr marL="1991380" indent="0">
              <a:buNone/>
              <a:defRPr sz="2200"/>
            </a:lvl5pPr>
            <a:lvl6pPr marL="2489225" indent="0">
              <a:buNone/>
              <a:defRPr sz="2200"/>
            </a:lvl6pPr>
            <a:lvl7pPr marL="2987070" indent="0">
              <a:buNone/>
              <a:defRPr sz="2200"/>
            </a:lvl7pPr>
            <a:lvl8pPr marL="3484916" indent="0">
              <a:buNone/>
              <a:defRPr sz="2200"/>
            </a:lvl8pPr>
            <a:lvl9pPr marL="3982761" indent="0">
              <a:buNone/>
              <a:defRPr sz="22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565" y="2268379"/>
            <a:ext cx="3448900" cy="4202453"/>
          </a:xfrm>
        </p:spPr>
        <p:txBody>
          <a:bodyPr/>
          <a:lstStyle>
            <a:lvl1pPr marL="0" indent="0">
              <a:buNone/>
              <a:defRPr sz="1700"/>
            </a:lvl1pPr>
            <a:lvl2pPr marL="497845" indent="0">
              <a:buNone/>
              <a:defRPr sz="1500"/>
            </a:lvl2pPr>
            <a:lvl3pPr marL="995690" indent="0">
              <a:buNone/>
              <a:defRPr sz="1300"/>
            </a:lvl3pPr>
            <a:lvl4pPr marL="1493535" indent="0">
              <a:buNone/>
              <a:defRPr sz="1100"/>
            </a:lvl4pPr>
            <a:lvl5pPr marL="1991380" indent="0">
              <a:buNone/>
              <a:defRPr sz="1100"/>
            </a:lvl5pPr>
            <a:lvl6pPr marL="2489225" indent="0">
              <a:buNone/>
              <a:defRPr sz="1100"/>
            </a:lvl6pPr>
            <a:lvl7pPr marL="2987070" indent="0">
              <a:buNone/>
              <a:defRPr sz="1100"/>
            </a:lvl7pPr>
            <a:lvl8pPr marL="3484916" indent="0">
              <a:buNone/>
              <a:defRPr sz="1100"/>
            </a:lvl8pPr>
            <a:lvl9pPr marL="3982761" indent="0">
              <a:buNone/>
              <a:defRPr sz="11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DF32E-5BC1-4D76-A573-A1F822BD8926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3542370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172" y="402570"/>
            <a:ext cx="9223058" cy="1461495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172" y="2012836"/>
            <a:ext cx="9223058" cy="4797552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172" y="7008173"/>
            <a:ext cx="2406015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DF32E-5BC1-4D76-A573-A1F822BD8926}" type="datetimeFigureOut">
              <a:rPr lang="de-DE" smtClean="0"/>
              <a:pPr/>
              <a:t>14.02.2019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2190" y="7008173"/>
            <a:ext cx="3609023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2214" y="7008173"/>
            <a:ext cx="2406015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EA4D71-8F1C-4998-97D1-8EADE900BB8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2293424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9569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8923" indent="-248923" algn="l" defTabSz="995690" rtl="0" eaLnBrk="1" latinLnBrk="0" hangingPunct="1">
        <a:lnSpc>
          <a:spcPct val="90000"/>
        </a:lnSpc>
        <a:spcBef>
          <a:spcPts val="1089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6768" indent="-248923" algn="l" defTabSz="995690" rtl="0" eaLnBrk="1" latinLnBrk="0" hangingPunct="1">
        <a:lnSpc>
          <a:spcPct val="90000"/>
        </a:lnSpc>
        <a:spcBef>
          <a:spcPts val="544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244613" indent="-248923" algn="l" defTabSz="995690" rtl="0" eaLnBrk="1" latinLnBrk="0" hangingPunct="1">
        <a:lnSpc>
          <a:spcPct val="90000"/>
        </a:lnSpc>
        <a:spcBef>
          <a:spcPts val="544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42458" indent="-248923" algn="l" defTabSz="995690" rtl="0" eaLnBrk="1" latinLnBrk="0" hangingPunct="1">
        <a:lnSpc>
          <a:spcPct val="90000"/>
        </a:lnSpc>
        <a:spcBef>
          <a:spcPts val="544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240303" indent="-248923" algn="l" defTabSz="995690" rtl="0" eaLnBrk="1" latinLnBrk="0" hangingPunct="1">
        <a:lnSpc>
          <a:spcPct val="90000"/>
        </a:lnSpc>
        <a:spcBef>
          <a:spcPts val="544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738148" indent="-248923" algn="l" defTabSz="995690" rtl="0" eaLnBrk="1" latinLnBrk="0" hangingPunct="1">
        <a:lnSpc>
          <a:spcPct val="90000"/>
        </a:lnSpc>
        <a:spcBef>
          <a:spcPts val="544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993" indent="-248923" algn="l" defTabSz="995690" rtl="0" eaLnBrk="1" latinLnBrk="0" hangingPunct="1">
        <a:lnSpc>
          <a:spcPct val="90000"/>
        </a:lnSpc>
        <a:spcBef>
          <a:spcPts val="544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838" indent="-248923" algn="l" defTabSz="995690" rtl="0" eaLnBrk="1" latinLnBrk="0" hangingPunct="1">
        <a:lnSpc>
          <a:spcPct val="90000"/>
        </a:lnSpc>
        <a:spcBef>
          <a:spcPts val="544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231683" indent="-248923" algn="l" defTabSz="995690" rtl="0" eaLnBrk="1" latinLnBrk="0" hangingPunct="1">
        <a:lnSpc>
          <a:spcPct val="90000"/>
        </a:lnSpc>
        <a:spcBef>
          <a:spcPts val="544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9569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845" algn="l" defTabSz="99569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690" algn="l" defTabSz="99569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535" algn="l" defTabSz="99569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1380" algn="l" defTabSz="99569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9225" algn="l" defTabSz="99569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7070" algn="l" defTabSz="99569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916" algn="l" defTabSz="99569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2761" algn="l" defTabSz="99569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10693400" cy="756126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99569" tIns="49785" rIns="99569" bIns="49785" rtlCol="0" anchor="ctr"/>
          <a:lstStyle/>
          <a:p>
            <a:pPr algn="ctr"/>
            <a:endParaRPr lang="de-DE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364" y="194283"/>
            <a:ext cx="10237407" cy="7172698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1405037" y="435963"/>
            <a:ext cx="7665456" cy="2131868"/>
          </a:xfrm>
          <a:prstGeom prst="rect">
            <a:avLst/>
          </a:prstGeom>
          <a:noFill/>
        </p:spPr>
        <p:txBody>
          <a:bodyPr wrap="square" lIns="99569" tIns="49785" rIns="99569" bIns="49785" rtlCol="0">
            <a:spAutoFit/>
          </a:bodyPr>
          <a:lstStyle/>
          <a:p>
            <a:pPr algn="ctr"/>
            <a:r>
              <a:rPr lang="de-DE" sz="4400" u="sng" dirty="0" smtClean="0"/>
              <a:t>Ein typisches Maisfeld</a:t>
            </a:r>
          </a:p>
          <a:p>
            <a:pPr algn="ctr"/>
            <a:endParaRPr lang="de-DE" sz="4400" dirty="0"/>
          </a:p>
          <a:p>
            <a:pPr algn="ctr"/>
            <a:r>
              <a:rPr lang="de-DE" sz="4400" dirty="0" smtClean="0"/>
              <a:t>Bitte aufklappen</a:t>
            </a:r>
            <a:endParaRPr lang="de-DE" sz="4400" dirty="0"/>
          </a:p>
        </p:txBody>
      </p:sp>
    </p:spTree>
    <p:extLst>
      <p:ext uri="{BB962C8B-B14F-4D97-AF65-F5344CB8AC3E}">
        <p14:creationId xmlns="" xmlns:p14="http://schemas.microsoft.com/office/powerpoint/2010/main" val="3904914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10693400" cy="756126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99569" tIns="49785" rIns="99569" bIns="49785" rtlCol="0" anchor="ctr"/>
          <a:lstStyle/>
          <a:p>
            <a:pPr algn="ctr"/>
            <a:endParaRPr lang="de-DE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5725" y="3805835"/>
            <a:ext cx="5968544" cy="3427773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85" y="390665"/>
            <a:ext cx="7403123" cy="302450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727349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10693400" cy="756126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99569" tIns="49785" rIns="99569" bIns="49785"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296125" y="154404"/>
            <a:ext cx="10183616" cy="777651"/>
          </a:xfrm>
          <a:prstGeom prst="rect">
            <a:avLst/>
          </a:prstGeom>
          <a:noFill/>
        </p:spPr>
        <p:txBody>
          <a:bodyPr wrap="square" lIns="99569" tIns="49785" rIns="99569" bIns="49785" rtlCol="0">
            <a:spAutoFit/>
          </a:bodyPr>
          <a:lstStyle/>
          <a:p>
            <a:r>
              <a:rPr lang="de-DE" sz="4400" dirty="0" smtClean="0">
                <a:latin typeface="Arial" panose="020B0604020202020204" pitchFamily="34" charset="0"/>
                <a:cs typeface="Arial" panose="020B0604020202020204" pitchFamily="34" charset="0"/>
              </a:rPr>
              <a:t>Maßnahmen, Prävention </a:t>
            </a:r>
            <a:r>
              <a:rPr lang="de-DE" sz="4400" dirty="0" smtClean="0">
                <a:latin typeface="Arial" panose="020B0604020202020204" pitchFamily="34" charset="0"/>
                <a:cs typeface="Arial" panose="020B0604020202020204" pitchFamily="34" charset="0"/>
              </a:rPr>
              <a:t>&amp; Bekämpfung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148160" y="1490100"/>
            <a:ext cx="10693400" cy="4501747"/>
          </a:xfrm>
          <a:prstGeom prst="rect">
            <a:avLst/>
          </a:prstGeom>
          <a:noFill/>
        </p:spPr>
        <p:txBody>
          <a:bodyPr wrap="square" lIns="99569" tIns="49785" rIns="99569" bIns="49785" rtlCol="0">
            <a:spAutoFit/>
          </a:bodyPr>
          <a:lstStyle/>
          <a:p>
            <a:pPr marL="497845" indent="-497845">
              <a:buFont typeface="Arial" panose="020B0604020202020204" pitchFamily="34" charset="0"/>
              <a:buChar char="•"/>
            </a:pP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Verbreitungswege kappen – vor allem in Bezug auf kontaminiertes Saatgut und Vogelfutter</a:t>
            </a:r>
          </a:p>
          <a:p>
            <a:pPr marL="497845" indent="-497845">
              <a:buFont typeface="Arial" panose="020B0604020202020204" pitchFamily="34" charset="0"/>
              <a:buChar char="•"/>
            </a:pP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Kontrolle – in Bezug der </a:t>
            </a: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Bestände, </a:t>
            </a: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als auch im Einsatz befindlicher Gerätschaften und jeglicher Bodeneingriffe</a:t>
            </a:r>
          </a:p>
          <a:p>
            <a:pPr marL="497845" indent="-497845">
              <a:buFont typeface="Arial" panose="020B0604020202020204" pitchFamily="34" charset="0"/>
              <a:buChar char="•"/>
            </a:pPr>
            <a:r>
              <a:rPr lang="de-DE" sz="2600" dirty="0">
                <a:latin typeface="Arial" panose="020B0604020202020204" pitchFamily="34" charset="0"/>
                <a:cs typeface="Arial" panose="020B0604020202020204" pitchFamily="34" charset="0"/>
              </a:rPr>
              <a:t>Reinigung von Vogelfutter (mit einem groben Sieb)</a:t>
            </a:r>
          </a:p>
          <a:p>
            <a:pPr marL="497845" indent="-497845">
              <a:buFont typeface="Arial" panose="020B0604020202020204" pitchFamily="34" charset="0"/>
              <a:buChar char="•"/>
            </a:pPr>
            <a:r>
              <a:rPr lang="de-DE" sz="2600" dirty="0">
                <a:latin typeface="Arial" panose="020B0604020202020204" pitchFamily="34" charset="0"/>
                <a:cs typeface="Arial" panose="020B0604020202020204" pitchFamily="34" charset="0"/>
              </a:rPr>
              <a:t>Vogelfutterplätze und Umgebung auf </a:t>
            </a:r>
            <a:r>
              <a:rPr lang="de-DE" sz="2600">
                <a:latin typeface="Arial" panose="020B0604020202020204" pitchFamily="34" charset="0"/>
                <a:cs typeface="Arial" panose="020B0604020202020204" pitchFamily="34" charset="0"/>
              </a:rPr>
              <a:t>Bestände </a:t>
            </a:r>
            <a:r>
              <a:rPr lang="de-DE" sz="2600" smtClean="0">
                <a:latin typeface="Arial" panose="020B0604020202020204" pitchFamily="34" charset="0"/>
                <a:cs typeface="Arial" panose="020B0604020202020204" pitchFamily="34" charset="0"/>
              </a:rPr>
              <a:t>kontrollieren,</a:t>
            </a:r>
            <a:endParaRPr lang="de-DE" sz="2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97845" indent="-497845">
              <a:buFont typeface="Arial" panose="020B0604020202020204" pitchFamily="34" charset="0"/>
              <a:buChar char="•"/>
            </a:pP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Einsatz von Herbiziden</a:t>
            </a:r>
          </a:p>
          <a:p>
            <a:pPr marL="497845" indent="-497845">
              <a:buFont typeface="Arial" panose="020B0604020202020204" pitchFamily="34" charset="0"/>
              <a:buChar char="•"/>
            </a:pP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Mechanische Eindämmung – Mahd bei großen Beständen (Vegetationsmanagement)</a:t>
            </a:r>
          </a:p>
          <a:p>
            <a:pPr marL="497845" indent="-497845">
              <a:buFont typeface="Arial" panose="020B0604020202020204" pitchFamily="34" charset="0"/>
              <a:buChar char="•"/>
            </a:pP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Einsatz von Herbiziden wie </a:t>
            </a:r>
            <a:r>
              <a:rPr lang="de-DE" sz="2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Glyphosat</a:t>
            </a: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 (außerhalb land- und forstwirtschaftlicher Flächen genehmigungspflichtig)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6171" y="5573382"/>
            <a:ext cx="2167229" cy="191120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870142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10693400" cy="756126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99569" tIns="49785" rIns="99569" bIns="49785" rtlCol="0" anchor="ctr"/>
          <a:lstStyle/>
          <a:p>
            <a:pPr algn="ctr"/>
            <a:endParaRPr lang="de-DE"/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8887"/>
            <a:ext cx="10693400" cy="5817467"/>
          </a:xfrm>
          <a:prstGeom prst="rect">
            <a:avLst/>
          </a:prstGeom>
        </p:spPr>
      </p:pic>
      <p:sp>
        <p:nvSpPr>
          <p:cNvPr id="11" name="Nach unten gekrümmter Pfeil 10"/>
          <p:cNvSpPr/>
          <p:nvPr/>
        </p:nvSpPr>
        <p:spPr>
          <a:xfrm flipV="1">
            <a:off x="1122805" y="3525004"/>
            <a:ext cx="8229804" cy="1616655"/>
          </a:xfrm>
          <a:prstGeom prst="curvedDownArrow">
            <a:avLst/>
          </a:prstGeom>
          <a:solidFill>
            <a:srgbClr val="FF0000"/>
          </a:solidFill>
          <a:ln w="15875" cap="flat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9569" tIns="49785" rIns="99569" bIns="49785"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0776" y="3780631"/>
            <a:ext cx="2673865" cy="188584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826372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10693400" cy="756126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99569" tIns="49785" rIns="99569" bIns="49785"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1298325" y="154404"/>
            <a:ext cx="7665456" cy="780477"/>
          </a:xfrm>
          <a:prstGeom prst="rect">
            <a:avLst/>
          </a:prstGeom>
          <a:noFill/>
        </p:spPr>
        <p:txBody>
          <a:bodyPr wrap="square" lIns="99569" tIns="49785" rIns="99569" bIns="49785" rtlCol="0">
            <a:spAutoFit/>
          </a:bodyPr>
          <a:lstStyle/>
          <a:p>
            <a:pPr algn="ctr"/>
            <a:r>
              <a:rPr lang="de-DE" sz="4400" dirty="0" smtClean="0"/>
              <a:t>Invasion der Beifuß-</a:t>
            </a:r>
            <a:r>
              <a:rPr lang="de-DE" sz="4400" dirty="0" err="1" smtClean="0"/>
              <a:t>Ambrosie</a:t>
            </a:r>
            <a:endParaRPr lang="de-DE" sz="4400" dirty="0"/>
          </a:p>
        </p:txBody>
      </p:sp>
      <p:sp>
        <p:nvSpPr>
          <p:cNvPr id="2" name="Textfeld 1"/>
          <p:cNvSpPr txBox="1"/>
          <p:nvPr/>
        </p:nvSpPr>
        <p:spPr>
          <a:xfrm>
            <a:off x="475263" y="1642517"/>
            <a:ext cx="9735107" cy="4809524"/>
          </a:xfrm>
          <a:prstGeom prst="rect">
            <a:avLst/>
          </a:prstGeom>
          <a:noFill/>
        </p:spPr>
        <p:txBody>
          <a:bodyPr wrap="square" lIns="99569" tIns="49785" rIns="99569" bIns="49785" rtlCol="0">
            <a:spAutoFit/>
          </a:bodyPr>
          <a:lstStyle/>
          <a:p>
            <a:pPr marL="497845" indent="-497845">
              <a:buFont typeface="Arial" panose="020B0604020202020204" pitchFamily="34" charset="0"/>
              <a:buChar char="•"/>
            </a:pP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Erster Nachweis in Deutschland 1863</a:t>
            </a:r>
          </a:p>
          <a:p>
            <a:pPr marL="497845" indent="-497845">
              <a:buFont typeface="Arial" panose="020B0604020202020204" pitchFamily="34" charset="0"/>
              <a:buChar char="•"/>
            </a:pP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Einschleppung vor </a:t>
            </a: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allem durch </a:t>
            </a: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Saatgut aus den USA</a:t>
            </a:r>
          </a:p>
          <a:p>
            <a:pPr marL="497845" indent="-497845">
              <a:buFont typeface="Arial" panose="020B0604020202020204" pitchFamily="34" charset="0"/>
              <a:buChar char="•"/>
            </a:pP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Wandel zu intensiven Anbaumethoden begünstigte Ausbreitung</a:t>
            </a:r>
          </a:p>
          <a:p>
            <a:pPr marL="497845" indent="-497845">
              <a:buFont typeface="Arial" panose="020B0604020202020204" pitchFamily="34" charset="0"/>
              <a:buChar char="•"/>
            </a:pP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Von der Pflanzenschutzorganisation für Europa und den Mittelmeerraum (EPPO) im Jahr 2004 als invasive Art eingestuft</a:t>
            </a:r>
          </a:p>
          <a:p>
            <a:pPr marL="497845" indent="-497845">
              <a:buFont typeface="Arial" panose="020B0604020202020204" pitchFamily="34" charset="0"/>
              <a:buChar char="•"/>
            </a:pP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Verbreitung durch Vögel, unbeabsichtigt durch Ausgabe kontaminierten Vogelfutters, durch anhaften an Baumaschinen, Transport durch Wirbelschleppen an Verkehrswegen, Gartenabfälle und Erdaushub</a:t>
            </a:r>
            <a:endParaRPr lang="de-DE" sz="2600" dirty="0"/>
          </a:p>
          <a:p>
            <a:endParaRPr lang="de-DE" dirty="0" smtClean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6171" y="5573382"/>
            <a:ext cx="2167229" cy="191120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471043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10693400" cy="756126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99569" tIns="49785" rIns="99569" bIns="49785"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1298325" y="154404"/>
            <a:ext cx="7665456" cy="780477"/>
          </a:xfrm>
          <a:prstGeom prst="rect">
            <a:avLst/>
          </a:prstGeom>
          <a:noFill/>
        </p:spPr>
        <p:txBody>
          <a:bodyPr wrap="square" lIns="99569" tIns="49785" rIns="99569" bIns="49785" rtlCol="0">
            <a:spAutoFit/>
          </a:bodyPr>
          <a:lstStyle/>
          <a:p>
            <a:pPr algn="ctr"/>
            <a:r>
              <a:rPr lang="de-DE" sz="4400" dirty="0" smtClean="0"/>
              <a:t>Ausbreitung in Europa</a:t>
            </a:r>
            <a:endParaRPr lang="de-DE" sz="440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797" y="1089285"/>
            <a:ext cx="5799937" cy="610950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631961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10693400" cy="756126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99569" tIns="49785" rIns="99569" bIns="49785"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1298325" y="154404"/>
            <a:ext cx="7665456" cy="780477"/>
          </a:xfrm>
          <a:prstGeom prst="rect">
            <a:avLst/>
          </a:prstGeom>
          <a:noFill/>
        </p:spPr>
        <p:txBody>
          <a:bodyPr wrap="square" lIns="99569" tIns="49785" rIns="99569" bIns="49785" rtlCol="0">
            <a:spAutoFit/>
          </a:bodyPr>
          <a:lstStyle/>
          <a:p>
            <a:pPr algn="ctr"/>
            <a:r>
              <a:rPr lang="de-DE" sz="4400" dirty="0"/>
              <a:t>Ausbreitung in Europa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710700" y="1564677"/>
            <a:ext cx="8820574" cy="4501747"/>
          </a:xfrm>
          <a:prstGeom prst="rect">
            <a:avLst/>
          </a:prstGeom>
          <a:noFill/>
        </p:spPr>
        <p:txBody>
          <a:bodyPr wrap="square" lIns="99569" tIns="49785" rIns="99569" bIns="49785" rtlCol="0">
            <a:spAutoFit/>
          </a:bodyPr>
          <a:lstStyle/>
          <a:p>
            <a:pPr marL="373384" indent="-373384">
              <a:buFont typeface="Arial" panose="020B0604020202020204" pitchFamily="34" charset="0"/>
              <a:buChar char="•"/>
            </a:pP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Ursprüngliche </a:t>
            </a: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Invasion in Südeuropa</a:t>
            </a:r>
          </a:p>
          <a:p>
            <a:pPr marL="373384" indent="-373384">
              <a:buFont typeface="Arial" panose="020B0604020202020204" pitchFamily="34" charset="0"/>
              <a:buChar char="•"/>
            </a:pP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Bisher nur geringe Ausbreitung in Deutschland</a:t>
            </a:r>
            <a:b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mit steigender Tendenz</a:t>
            </a:r>
          </a:p>
          <a:p>
            <a:endParaRPr lang="de-DE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Lebensraum</a:t>
            </a:r>
          </a:p>
          <a:p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•   Sehr </a:t>
            </a:r>
            <a:r>
              <a:rPr lang="de-DE" sz="2600" dirty="0">
                <a:latin typeface="Arial" panose="020B0604020202020204" pitchFamily="34" charset="0"/>
                <a:cs typeface="Arial" panose="020B0604020202020204" pitchFamily="34" charset="0"/>
              </a:rPr>
              <a:t>variabel in Bezug auf Lebensräume </a:t>
            </a:r>
            <a:endParaRPr lang="de-DE" sz="2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  Agrarflächen</a:t>
            </a:r>
            <a:r>
              <a:rPr lang="de-DE" sz="2600" dirty="0">
                <a:latin typeface="Arial" panose="020B0604020202020204" pitchFamily="34" charset="0"/>
                <a:cs typeface="Arial" panose="020B0604020202020204" pitchFamily="34" charset="0"/>
              </a:rPr>
              <a:t>, Weiden, Verkehrswege, Neubaugebiete, </a:t>
            </a: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   Industriebrachen</a:t>
            </a:r>
            <a:r>
              <a:rPr lang="de-DE" sz="2600" dirty="0">
                <a:latin typeface="Arial" panose="020B0604020202020204" pitchFamily="34" charset="0"/>
                <a:cs typeface="Arial" panose="020B0604020202020204" pitchFamily="34" charset="0"/>
              </a:rPr>
              <a:t>, Baustellen (Erdaufschüttungen), </a:t>
            </a: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Feld- </a:t>
            </a:r>
            <a:r>
              <a:rPr lang="de-DE" sz="2600" dirty="0">
                <a:latin typeface="Arial" panose="020B0604020202020204" pitchFamily="34" charset="0"/>
                <a:cs typeface="Arial" panose="020B0604020202020204" pitchFamily="34" charset="0"/>
              </a:rPr>
              <a:t>und Waldwege, Parkanlagen </a:t>
            </a:r>
            <a:endParaRPr lang="de-DE" sz="2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  Favorisiert </a:t>
            </a:r>
            <a:r>
              <a:rPr lang="de-DE" sz="2600" dirty="0">
                <a:latin typeface="Arial" panose="020B0604020202020204" pitchFamily="34" charset="0"/>
                <a:cs typeface="Arial" panose="020B0604020202020204" pitchFamily="34" charset="0"/>
              </a:rPr>
              <a:t>warmes, feuchtes, kontinentales Klima und tiefgründige Böden (30° bis 52° Nord)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6171" y="5573382"/>
            <a:ext cx="2167229" cy="191120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50953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10693400" cy="756126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99569" tIns="49785" rIns="99569" bIns="49785" rtlCol="0" anchor="ctr"/>
          <a:lstStyle/>
          <a:p>
            <a:pPr algn="ctr"/>
            <a:endParaRPr lang="de-DE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42" y="156469"/>
            <a:ext cx="10347789" cy="725558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712710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10693400" cy="756126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99569" tIns="49785" rIns="99569" bIns="49785" rtlCol="0" anchor="ctr"/>
          <a:lstStyle/>
          <a:p>
            <a:pPr algn="ctr"/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1298325" y="154404"/>
            <a:ext cx="7665456" cy="2131868"/>
          </a:xfrm>
          <a:prstGeom prst="rect">
            <a:avLst/>
          </a:prstGeom>
          <a:noFill/>
        </p:spPr>
        <p:txBody>
          <a:bodyPr wrap="square" lIns="99569" tIns="49785" rIns="99569" bIns="49785" rtlCol="0">
            <a:spAutoFit/>
          </a:bodyPr>
          <a:lstStyle/>
          <a:p>
            <a:pPr algn="ctr"/>
            <a:r>
              <a:rPr lang="de-DE" sz="4400" dirty="0" smtClean="0">
                <a:latin typeface="Arial" panose="020B0604020202020204" pitchFamily="34" charset="0"/>
                <a:cs typeface="Arial" panose="020B0604020202020204" pitchFamily="34" charset="0"/>
              </a:rPr>
              <a:t>Auswirkung auf Landwirtschaft und Naturschutz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536194" y="2396776"/>
            <a:ext cx="9821477" cy="3301419"/>
          </a:xfrm>
          <a:prstGeom prst="rect">
            <a:avLst/>
          </a:prstGeom>
          <a:noFill/>
        </p:spPr>
        <p:txBody>
          <a:bodyPr wrap="square" lIns="99569" tIns="49785" rIns="99569" bIns="49785" rtlCol="0">
            <a:spAutoFit/>
          </a:bodyPr>
          <a:lstStyle/>
          <a:p>
            <a:pPr marL="497845" indent="-497845">
              <a:buFont typeface="Arial" panose="020B0604020202020204" pitchFamily="34" charset="0"/>
              <a:buChar char="•"/>
            </a:pP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Lässt sich auf Agrarflächen nieder und konkurriert als Unkraut mit Feldfrüchten</a:t>
            </a:r>
          </a:p>
          <a:p>
            <a:pPr marL="497845" indent="-497845">
              <a:buFont typeface="Arial" panose="020B0604020202020204" pitchFamily="34" charset="0"/>
              <a:buChar char="•"/>
            </a:pP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Kann zu teilweise starken Ertragseinbußen führen</a:t>
            </a:r>
          </a:p>
          <a:p>
            <a:pPr marL="497845" indent="-497845">
              <a:buFont typeface="Arial" panose="020B0604020202020204" pitchFamily="34" charset="0"/>
              <a:buChar char="•"/>
            </a:pP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Konkurriert am stärksten mit Beständen von Bohnen und Weizen – Verluste bis zu 80% des Ertrages wurden beobachtet</a:t>
            </a:r>
          </a:p>
          <a:p>
            <a:pPr marL="497845" indent="-497845">
              <a:buFont typeface="Arial" panose="020B0604020202020204" pitchFamily="34" charset="0"/>
              <a:buChar char="•"/>
            </a:pP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Am stärksten betroffen ist jedoch Weide- und Grasland</a:t>
            </a:r>
            <a:endParaRPr lang="de-DE" sz="2600" dirty="0"/>
          </a:p>
          <a:p>
            <a:endParaRPr lang="de-DE" sz="2600" dirty="0" smtClean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6171" y="5573382"/>
            <a:ext cx="2167229" cy="191120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86273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10693400" cy="756126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99569" tIns="49785" rIns="99569" bIns="49785" rtlCol="0" anchor="ctr"/>
          <a:lstStyle/>
          <a:p>
            <a:pPr algn="ctr"/>
            <a:endParaRPr lang="de-DE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056" y="1372790"/>
            <a:ext cx="4714967" cy="4815684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1079" y="598156"/>
            <a:ext cx="5172626" cy="636495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724590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10693400" cy="756126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99569" tIns="49785" rIns="99569" bIns="49785"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1298325" y="154404"/>
            <a:ext cx="7665456" cy="780477"/>
          </a:xfrm>
          <a:prstGeom prst="rect">
            <a:avLst/>
          </a:prstGeom>
          <a:noFill/>
        </p:spPr>
        <p:txBody>
          <a:bodyPr wrap="square" lIns="99569" tIns="49785" rIns="99569" bIns="49785" rtlCol="0">
            <a:spAutoFit/>
          </a:bodyPr>
          <a:lstStyle/>
          <a:p>
            <a:pPr algn="ctr"/>
            <a:r>
              <a:rPr lang="de-DE" sz="4400" dirty="0" smtClean="0">
                <a:latin typeface="Arial" panose="020B0604020202020204" pitchFamily="34" charset="0"/>
                <a:cs typeface="Arial" panose="020B0604020202020204" pitchFamily="34" charset="0"/>
              </a:rPr>
              <a:t>Gesundheitliche Aspekte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268096" y="1644080"/>
            <a:ext cx="10240987" cy="4070860"/>
          </a:xfrm>
          <a:prstGeom prst="rect">
            <a:avLst/>
          </a:prstGeom>
          <a:noFill/>
        </p:spPr>
        <p:txBody>
          <a:bodyPr wrap="square" lIns="99569" tIns="49785" rIns="99569" bIns="49785" rtlCol="0">
            <a:spAutoFit/>
          </a:bodyPr>
          <a:lstStyle/>
          <a:p>
            <a:pPr marL="497845" indent="-497845">
              <a:buFont typeface="Arial" panose="020B0604020202020204" pitchFamily="34" charset="0"/>
              <a:buChar char="•"/>
            </a:pP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Blütezeit zwischen Juli und Oktober</a:t>
            </a:r>
          </a:p>
          <a:p>
            <a:pPr marL="497845" indent="-497845">
              <a:buFont typeface="Arial" panose="020B0604020202020204" pitchFamily="34" charset="0"/>
              <a:buChar char="•"/>
            </a:pP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Jede Pflanze produziert Millionen von Pollen - Einstufung als hoch allergen</a:t>
            </a:r>
          </a:p>
          <a:p>
            <a:pPr marL="497845" indent="-497845">
              <a:buFont typeface="Arial" panose="020B0604020202020204" pitchFamily="34" charset="0"/>
              <a:buChar char="•"/>
            </a:pP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Erstmalige Beschreibung allergischer Auswirkungen 1875 in den USA</a:t>
            </a:r>
          </a:p>
          <a:p>
            <a:pPr marL="497845" indent="-497845">
              <a:buFont typeface="Arial" panose="020B0604020202020204" pitchFamily="34" charset="0"/>
              <a:buChar char="•"/>
            </a:pP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Hauptursache für allergische Reaktionen zwischen 8,5% - 60% aller allergischen Erkrankungen</a:t>
            </a:r>
          </a:p>
          <a:p>
            <a:pPr marL="497845" indent="-497845">
              <a:buFont typeface="Arial" panose="020B0604020202020204" pitchFamily="34" charset="0"/>
              <a:buChar char="•"/>
            </a:pP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Symptome wie Fließschnupfen (Rhinitis) und Bindehautentzündung (Konjunktivitis)</a:t>
            </a:r>
          </a:p>
          <a:p>
            <a:pPr marL="497845" indent="-497845">
              <a:buFont typeface="Arial" panose="020B0604020202020204" pitchFamily="34" charset="0"/>
              <a:buChar char="•"/>
            </a:pPr>
            <a:r>
              <a:rPr lang="de-DE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Führt zu Hautreizungen bei Kontakt (Kontaktdermatitis)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6171" y="5573382"/>
            <a:ext cx="2167229" cy="191120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601022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267</Words>
  <Application>Microsoft Office PowerPoint</Application>
  <PresentationFormat>Benutzerdefiniert</PresentationFormat>
  <Paragraphs>38</Paragraphs>
  <Slides>11</Slides>
  <Notes>1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2" baseType="lpstr">
      <vt:lpstr>Office Theme</vt:lpstr>
      <vt:lpstr>Folie 1</vt:lpstr>
      <vt:lpstr>Folie 2</vt:lpstr>
      <vt:lpstr>Folie 3</vt:lpstr>
      <vt:lpstr>Folie 4</vt:lpstr>
      <vt:lpstr>Folie 5</vt:lpstr>
      <vt:lpstr>Folie 6</vt:lpstr>
      <vt:lpstr>Folie 7</vt:lpstr>
      <vt:lpstr>Folie 8</vt:lpstr>
      <vt:lpstr>Folie 9</vt:lpstr>
      <vt:lpstr>Folie 10</vt:lpstr>
      <vt:lpstr>Folie 11</vt:lpstr>
    </vt:vector>
  </TitlesOfParts>
  <Company>Philipps-Universität Marburg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Andreas Schönberg</dc:creator>
  <cp:lastModifiedBy>Thorsten Nather</cp:lastModifiedBy>
  <cp:revision>33</cp:revision>
  <dcterms:created xsi:type="dcterms:W3CDTF">2019-01-31T12:29:07Z</dcterms:created>
  <dcterms:modified xsi:type="dcterms:W3CDTF">2019-02-14T13:10:33Z</dcterms:modified>
</cp:coreProperties>
</file>

<file path=docProps/thumbnail.jpeg>
</file>